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90" d="100"/>
          <a:sy n="90" d="100"/>
        </p:scale>
        <p:origin x="-7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orkbook4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Workbook4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7058246651795"/>
          <c:y val="0.0443108988337529"/>
          <c:w val="0.755171354296002"/>
          <c:h val="0.75528044099789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[Workbook4]Sheet1!$A$2</c:f>
              <c:strCache>
                <c:ptCount val="1"/>
                <c:pt idx="0">
                  <c:v>Incidental</c:v>
                </c:pt>
              </c:strCache>
            </c:strRef>
          </c:tx>
          <c:spPr>
            <a:solidFill>
              <a:srgbClr val="FEB300"/>
            </a:solidFill>
            <a:ln>
              <a:solidFill>
                <a:srgbClr val="000000"/>
              </a:solidFill>
            </a:ln>
            <a:effectLst/>
          </c:spPr>
          <c:invertIfNegative val="0"/>
          <c:cat>
            <c:strRef>
              <c:f>[Workbook4]Sheet1!$B$1:$C$1</c:f>
              <c:strCache>
                <c:ptCount val="2"/>
                <c:pt idx="0">
                  <c:v>Shallow</c:v>
                </c:pt>
                <c:pt idx="1">
                  <c:v>Deep</c:v>
                </c:pt>
              </c:strCache>
            </c:strRef>
          </c:cat>
          <c:val>
            <c:numRef>
              <c:f>[Workbook4]Sheet1!$B$2:$C$2</c:f>
              <c:numCache>
                <c:formatCode>General</c:formatCode>
                <c:ptCount val="2"/>
                <c:pt idx="0">
                  <c:v>0.16</c:v>
                </c:pt>
                <c:pt idx="1">
                  <c:v>0.72</c:v>
                </c:pt>
              </c:numCache>
            </c:numRef>
          </c:val>
        </c:ser>
        <c:ser>
          <c:idx val="1"/>
          <c:order val="1"/>
          <c:tx>
            <c:strRef>
              <c:f>[Workbook4]Sheet1!$A$3</c:f>
              <c:strCache>
                <c:ptCount val="1"/>
                <c:pt idx="0">
                  <c:v>Intentional</c:v>
                </c:pt>
              </c:strCache>
            </c:strRef>
          </c:tx>
          <c:spPr>
            <a:solidFill>
              <a:srgbClr val="266EB4"/>
            </a:solidFill>
            <a:ln>
              <a:solidFill>
                <a:srgbClr val="000000"/>
              </a:solidFill>
            </a:ln>
            <a:effectLst/>
          </c:spPr>
          <c:invertIfNegative val="0"/>
          <c:cat>
            <c:strRef>
              <c:f>[Workbook4]Sheet1!$B$1:$C$1</c:f>
              <c:strCache>
                <c:ptCount val="2"/>
                <c:pt idx="0">
                  <c:v>Shallow</c:v>
                </c:pt>
                <c:pt idx="1">
                  <c:v>Deep</c:v>
                </c:pt>
              </c:strCache>
            </c:strRef>
          </c:cat>
          <c:val>
            <c:numRef>
              <c:f>[Workbook4]Sheet1!$B$3:$C$3</c:f>
              <c:numCache>
                <c:formatCode>General</c:formatCode>
                <c:ptCount val="2"/>
                <c:pt idx="0">
                  <c:v>0.3</c:v>
                </c:pt>
                <c:pt idx="1">
                  <c:v>0.75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67246040"/>
        <c:axId val="1866772424"/>
      </c:barChart>
      <c:catAx>
        <c:axId val="18672460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Level of Processing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1866772424"/>
        <c:crosses val="autoZero"/>
        <c:auto val="1"/>
        <c:lblAlgn val="ctr"/>
        <c:lblOffset val="100"/>
        <c:noMultiLvlLbl val="0"/>
      </c:catAx>
      <c:valAx>
        <c:axId val="1866772424"/>
        <c:scaling>
          <c:orientation val="minMax"/>
          <c:max val="1.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Proportion Recalled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8672460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84540075431696"/>
          <c:y val="0.0525747782828026"/>
          <c:w val="0.354328846494945"/>
          <c:h val="0.18681806264614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2400">
          <a:solidFill>
            <a:schemeClr val="tx1">
              <a:lumMod val="75000"/>
              <a:lumOff val="25000"/>
            </a:schemeClr>
          </a:solidFill>
          <a:latin typeface="Avenir Book"/>
          <a:cs typeface="Avenir Book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97058246651795"/>
          <c:y val="0.0443108988337529"/>
          <c:w val="0.755171354296002"/>
          <c:h val="0.75528044099789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[Workbook4]Sheet1!$A$2</c:f>
              <c:strCache>
                <c:ptCount val="1"/>
                <c:pt idx="0">
                  <c:v>Incidental</c:v>
                </c:pt>
              </c:strCache>
            </c:strRef>
          </c:tx>
          <c:spPr>
            <a:solidFill>
              <a:srgbClr val="FEB300"/>
            </a:solidFill>
            <a:ln>
              <a:solidFill>
                <a:srgbClr val="000000"/>
              </a:solidFill>
            </a:ln>
            <a:effectLst/>
          </c:spPr>
          <c:invertIfNegative val="0"/>
          <c:cat>
            <c:strRef>
              <c:f>[Workbook4]Sheet1!$B$1:$C$1</c:f>
              <c:strCache>
                <c:ptCount val="2"/>
                <c:pt idx="0">
                  <c:v>Shallow</c:v>
                </c:pt>
                <c:pt idx="1">
                  <c:v>Deep</c:v>
                </c:pt>
              </c:strCache>
            </c:strRef>
          </c:cat>
          <c:val>
            <c:numRef>
              <c:f>[Workbook4]Sheet1!$B$2:$C$2</c:f>
              <c:numCache>
                <c:formatCode>General</c:formatCode>
                <c:ptCount val="2"/>
                <c:pt idx="0">
                  <c:v>0.16</c:v>
                </c:pt>
                <c:pt idx="1">
                  <c:v>0.72</c:v>
                </c:pt>
              </c:numCache>
            </c:numRef>
          </c:val>
        </c:ser>
        <c:ser>
          <c:idx val="1"/>
          <c:order val="1"/>
          <c:tx>
            <c:strRef>
              <c:f>[Workbook4]Sheet1!$A$3</c:f>
              <c:strCache>
                <c:ptCount val="1"/>
                <c:pt idx="0">
                  <c:v>Intentional</c:v>
                </c:pt>
              </c:strCache>
            </c:strRef>
          </c:tx>
          <c:spPr>
            <a:solidFill>
              <a:srgbClr val="C0504D"/>
            </a:solidFill>
            <a:ln>
              <a:solidFill>
                <a:srgbClr val="000000"/>
              </a:solidFill>
            </a:ln>
            <a:effectLst/>
          </c:spPr>
          <c:invertIfNegative val="0"/>
          <c:cat>
            <c:strRef>
              <c:f>[Workbook4]Sheet1!$B$1:$C$1</c:f>
              <c:strCache>
                <c:ptCount val="2"/>
                <c:pt idx="0">
                  <c:v>Shallow</c:v>
                </c:pt>
                <c:pt idx="1">
                  <c:v>Deep</c:v>
                </c:pt>
              </c:strCache>
            </c:strRef>
          </c:cat>
          <c:val>
            <c:numRef>
              <c:f>[Workbook4]Sheet1!$B$3:$C$3</c:f>
              <c:numCache>
                <c:formatCode>General</c:formatCode>
                <c:ptCount val="2"/>
                <c:pt idx="0">
                  <c:v>0.3</c:v>
                </c:pt>
                <c:pt idx="1">
                  <c:v>0.75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68732088"/>
        <c:axId val="1863622616"/>
      </c:barChart>
      <c:catAx>
        <c:axId val="18687320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Level of Processing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1863622616"/>
        <c:crosses val="autoZero"/>
        <c:auto val="1"/>
        <c:lblAlgn val="ctr"/>
        <c:lblOffset val="100"/>
        <c:noMultiLvlLbl val="0"/>
      </c:catAx>
      <c:valAx>
        <c:axId val="1863622616"/>
        <c:scaling>
          <c:orientation val="minMax"/>
          <c:max val="1.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Proportion Recalled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8687320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84540075431696"/>
          <c:y val="0.0525747782828026"/>
          <c:w val="0.354328846494945"/>
          <c:h val="0.18681806264614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2400">
          <a:solidFill>
            <a:srgbClr val="404040"/>
          </a:solidFill>
          <a:latin typeface="Avenir Book"/>
          <a:cs typeface="Avenir Book"/>
        </a:defRPr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BD28AA-54E0-5B45-96D7-2267A30B0C14}" type="datetimeFigureOut">
              <a:rPr lang="en-US" smtClean="0"/>
              <a:t>2/25/17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AF285E-ED04-914A-8915-87461574D5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151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572A0E-37B7-624B-8662-91BCE7D963F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0588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572A0E-37B7-624B-8662-91BCE7D963FE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0588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399886-FA59-F34A-BFE6-7151EB84F3BD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3411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FF259-8774-EA47-86B4-A83A8A77AF9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3877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399886-FA59-F34A-BFE6-7151EB84F3BD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94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C373A-C9ED-9B46-BE42-6F270AF67E2C}" type="datetimeFigureOut">
              <a:rPr lang="en-US" smtClean="0"/>
              <a:t>2/25/17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9FFC0-8AAF-1F46-A1FD-58B356FF4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649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C373A-C9ED-9B46-BE42-6F270AF67E2C}" type="datetimeFigureOut">
              <a:rPr lang="en-US" smtClean="0"/>
              <a:t>2/25/17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9FFC0-8AAF-1F46-A1FD-58B356FF4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158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C373A-C9ED-9B46-BE42-6F270AF67E2C}" type="datetimeFigureOut">
              <a:rPr lang="en-US" smtClean="0"/>
              <a:t>2/25/17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9FFC0-8AAF-1F46-A1FD-58B356FF4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816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C373A-C9ED-9B46-BE42-6F270AF67E2C}" type="datetimeFigureOut">
              <a:rPr lang="en-US" smtClean="0"/>
              <a:t>2/25/17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9FFC0-8AAF-1F46-A1FD-58B356FF4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851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C373A-C9ED-9B46-BE42-6F270AF67E2C}" type="datetimeFigureOut">
              <a:rPr lang="en-US" smtClean="0"/>
              <a:t>2/25/17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9FFC0-8AAF-1F46-A1FD-58B356FF4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061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C373A-C9ED-9B46-BE42-6F270AF67E2C}" type="datetimeFigureOut">
              <a:rPr lang="en-US" smtClean="0"/>
              <a:t>2/25/17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9FFC0-8AAF-1F46-A1FD-58B356FF4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720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C373A-C9ED-9B46-BE42-6F270AF67E2C}" type="datetimeFigureOut">
              <a:rPr lang="en-US" smtClean="0"/>
              <a:t>2/25/17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9FFC0-8AAF-1F46-A1FD-58B356FF4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445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C373A-C9ED-9B46-BE42-6F270AF67E2C}" type="datetimeFigureOut">
              <a:rPr lang="en-US" smtClean="0"/>
              <a:t>2/25/17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9FFC0-8AAF-1F46-A1FD-58B356FF4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267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C373A-C9ED-9B46-BE42-6F270AF67E2C}" type="datetimeFigureOut">
              <a:rPr lang="en-US" smtClean="0"/>
              <a:t>2/25/17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9FFC0-8AAF-1F46-A1FD-58B356FF4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43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C373A-C9ED-9B46-BE42-6F270AF67E2C}" type="datetimeFigureOut">
              <a:rPr lang="en-US" smtClean="0"/>
              <a:t>2/25/17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9FFC0-8AAF-1F46-A1FD-58B356FF4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547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C373A-C9ED-9B46-BE42-6F270AF67E2C}" type="datetimeFigureOut">
              <a:rPr lang="en-US" smtClean="0"/>
              <a:t>2/25/17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9FFC0-8AAF-1F46-A1FD-58B356FF4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580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C373A-C9ED-9B46-BE42-6F270AF67E2C}" type="datetimeFigureOut">
              <a:rPr lang="en-US" smtClean="0"/>
              <a:t>2/25/17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9FFC0-8AAF-1F46-A1FD-58B356FF4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1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1.pn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image" Target="../media/image1.png"/><Relationship Id="rId1" Type="http://schemas.openxmlformats.org/officeDocument/2006/relationships/tags" Target="../tags/tag2.xml"/><Relationship Id="rId2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Levels of Processing Demo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060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50571" y="2888434"/>
            <a:ext cx="54972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Avenir Book"/>
                <a:cs typeface="Avenir Book"/>
              </a:rPr>
              <a:t>paper</a:t>
            </a:r>
            <a:endParaRPr lang="en-US" sz="4400" dirty="0">
              <a:latin typeface="Avenir Book"/>
              <a:cs typeface="Avenir 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4000" y="580571"/>
            <a:ext cx="616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Avenir Book"/>
                <a:cs typeface="Avenir Book"/>
              </a:rPr>
              <a:t>8</a:t>
            </a:r>
            <a:endParaRPr lang="en-US" sz="2800" b="1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1851436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xmlns:p14="http://schemas.microsoft.com/office/powerpoint/2010/main" spd="slow" advClick="0" advTm="3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50571" y="2888434"/>
            <a:ext cx="54972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Avenir Book"/>
                <a:cs typeface="Avenir Book"/>
              </a:rPr>
              <a:t>flag</a:t>
            </a:r>
            <a:endParaRPr lang="en-US" sz="4400" dirty="0">
              <a:latin typeface="Avenir Book"/>
              <a:cs typeface="Avenir 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4000" y="580571"/>
            <a:ext cx="616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Avenir Book"/>
                <a:cs typeface="Avenir Book"/>
              </a:rPr>
              <a:t>9</a:t>
            </a:r>
            <a:endParaRPr lang="en-US" sz="2800" b="1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895954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xmlns:p14="http://schemas.microsoft.com/office/powerpoint/2010/main" spd="slow" advClick="0" advTm="3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50571" y="2888434"/>
            <a:ext cx="54972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Avenir Book"/>
                <a:cs typeface="Avenir Book"/>
              </a:rPr>
              <a:t>lion</a:t>
            </a:r>
            <a:endParaRPr lang="en-US" sz="4400" dirty="0">
              <a:latin typeface="Avenir Book"/>
              <a:cs typeface="Avenir 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4000" y="580571"/>
            <a:ext cx="616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Avenir Book"/>
                <a:cs typeface="Avenir Book"/>
              </a:rPr>
              <a:t>10</a:t>
            </a:r>
            <a:endParaRPr lang="en-US" sz="2800" b="1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834013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xmlns:p14="http://schemas.microsoft.com/office/powerpoint/2010/main" spd="slow" advClick="0" advTm="3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50571" y="2888434"/>
            <a:ext cx="54972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Avenir Book"/>
                <a:cs typeface="Avenir Book"/>
              </a:rPr>
              <a:t>cloud</a:t>
            </a:r>
            <a:endParaRPr lang="en-US" sz="4400" dirty="0">
              <a:latin typeface="Avenir Book"/>
              <a:cs typeface="Avenir 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4000" y="580571"/>
            <a:ext cx="616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Avenir Book"/>
                <a:cs typeface="Avenir Book"/>
              </a:rPr>
              <a:t>11</a:t>
            </a:r>
            <a:endParaRPr lang="en-US" sz="2800" b="1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91145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xmlns:p14="http://schemas.microsoft.com/office/powerpoint/2010/main" spd="slow" advClick="0" advTm="3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50571" y="2888434"/>
            <a:ext cx="54972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Avenir Book"/>
                <a:cs typeface="Avenir Book"/>
              </a:rPr>
              <a:t>stove</a:t>
            </a:r>
            <a:endParaRPr lang="en-US" sz="4400" dirty="0">
              <a:latin typeface="Avenir Book"/>
              <a:cs typeface="Avenir 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4000" y="580571"/>
            <a:ext cx="616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Avenir Book"/>
                <a:cs typeface="Avenir Book"/>
              </a:rPr>
              <a:t>12</a:t>
            </a:r>
            <a:endParaRPr lang="en-US" sz="2800" b="1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331039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xmlns:p14="http://schemas.microsoft.com/office/powerpoint/2010/main" spd="slow" advClick="0" advTm="3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50571" y="2888434"/>
            <a:ext cx="54972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Avenir Book"/>
                <a:cs typeface="Avenir Book"/>
              </a:rPr>
              <a:t>duck</a:t>
            </a:r>
            <a:endParaRPr lang="en-US" sz="4400" dirty="0">
              <a:latin typeface="Avenir Book"/>
              <a:cs typeface="Avenir 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4000" y="580571"/>
            <a:ext cx="616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Avenir Book"/>
                <a:cs typeface="Avenir Book"/>
              </a:rPr>
              <a:t>13</a:t>
            </a:r>
            <a:endParaRPr lang="en-US" sz="2800" b="1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27815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xmlns:p14="http://schemas.microsoft.com/office/powerpoint/2010/main" spd="slow" advClick="0" advTm="3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50571" y="2888434"/>
            <a:ext cx="54972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Avenir Book"/>
                <a:cs typeface="Avenir Book"/>
              </a:rPr>
              <a:t>elephant</a:t>
            </a:r>
            <a:endParaRPr lang="en-US" sz="4400" dirty="0">
              <a:latin typeface="Avenir Book"/>
              <a:cs typeface="Avenir 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4000" y="580571"/>
            <a:ext cx="616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Avenir Book"/>
                <a:cs typeface="Avenir Book"/>
              </a:rPr>
              <a:t>14</a:t>
            </a:r>
            <a:endParaRPr lang="en-US" sz="2800" b="1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17803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xmlns:p14="http://schemas.microsoft.com/office/powerpoint/2010/main" spd="slow" advClick="0" advTm="3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50571" y="2888434"/>
            <a:ext cx="54972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Avenir Book"/>
                <a:cs typeface="Avenir Book"/>
              </a:rPr>
              <a:t>grass</a:t>
            </a:r>
            <a:endParaRPr lang="en-US" sz="4400" dirty="0">
              <a:latin typeface="Avenir Book"/>
              <a:cs typeface="Avenir 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4000" y="580571"/>
            <a:ext cx="616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Avenir Book"/>
                <a:cs typeface="Avenir Book"/>
              </a:rPr>
              <a:t>15</a:t>
            </a:r>
            <a:endParaRPr lang="en-US" sz="2800" b="1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750264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xmlns:p14="http://schemas.microsoft.com/office/powerpoint/2010/main" spd="slow" advClick="0" advTm="3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50571" y="2888434"/>
            <a:ext cx="54972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Avenir Book"/>
                <a:cs typeface="Avenir Book"/>
              </a:rPr>
              <a:t>mouse</a:t>
            </a:r>
            <a:endParaRPr lang="en-US" sz="4400" dirty="0">
              <a:latin typeface="Avenir Book"/>
              <a:cs typeface="Avenir 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4000" y="580571"/>
            <a:ext cx="616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Avenir Book"/>
                <a:cs typeface="Avenir Book"/>
              </a:rPr>
              <a:t>16</a:t>
            </a:r>
            <a:endParaRPr lang="en-US" sz="2800" b="1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1316651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xmlns:p14="http://schemas.microsoft.com/office/powerpoint/2010/main" spd="slow" advClick="0" advTm="3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50571" y="2888434"/>
            <a:ext cx="54972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Avenir Book"/>
                <a:cs typeface="Avenir Book"/>
              </a:rPr>
              <a:t>wallet</a:t>
            </a:r>
            <a:endParaRPr lang="en-US" sz="4400" dirty="0">
              <a:latin typeface="Avenir Book"/>
              <a:cs typeface="Avenir 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4000" y="580571"/>
            <a:ext cx="616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Avenir Book"/>
                <a:cs typeface="Avenir Book"/>
              </a:rPr>
              <a:t>17</a:t>
            </a:r>
            <a:endParaRPr lang="en-US" sz="2800" b="1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563641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xmlns:p14="http://schemas.microsoft.com/office/powerpoint/2010/main" spd="slow" advClick="0" advTm="3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Activity!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54000" y="580571"/>
            <a:ext cx="616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Avenir Book"/>
                <a:cs typeface="Avenir Book"/>
              </a:rPr>
              <a:t>0</a:t>
            </a:r>
            <a:endParaRPr lang="en-US" sz="2800" b="1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152947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50571" y="2888434"/>
            <a:ext cx="54972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Avenir Book"/>
                <a:cs typeface="Avenir Book"/>
              </a:rPr>
              <a:t>house</a:t>
            </a:r>
            <a:endParaRPr lang="en-US" sz="4400" dirty="0">
              <a:latin typeface="Avenir Book"/>
              <a:cs typeface="Avenir 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4000" y="580571"/>
            <a:ext cx="616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Avenir Book"/>
                <a:cs typeface="Avenir Book"/>
              </a:rPr>
              <a:t>18</a:t>
            </a:r>
            <a:endParaRPr lang="en-US" sz="2800" b="1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546185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xmlns:p14="http://schemas.microsoft.com/office/powerpoint/2010/main" spd="slow" advClick="0" advTm="3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50571" y="2888434"/>
            <a:ext cx="54972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Avenir Book"/>
                <a:cs typeface="Avenir Book"/>
              </a:rPr>
              <a:t>daisy</a:t>
            </a:r>
            <a:endParaRPr lang="en-US" sz="4400" dirty="0">
              <a:latin typeface="Avenir Book"/>
              <a:cs typeface="Avenir 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4000" y="580571"/>
            <a:ext cx="616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Avenir Book"/>
                <a:cs typeface="Avenir Book"/>
              </a:rPr>
              <a:t>19</a:t>
            </a:r>
            <a:endParaRPr lang="en-US" sz="2800" b="1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611087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xmlns:p14="http://schemas.microsoft.com/office/powerpoint/2010/main" spd="slow" advClick="0" advTm="3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50571" y="2888434"/>
            <a:ext cx="54972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Avenir Book"/>
                <a:cs typeface="Avenir Book"/>
              </a:rPr>
              <a:t>flute</a:t>
            </a:r>
            <a:endParaRPr lang="en-US" sz="4400" dirty="0">
              <a:latin typeface="Avenir Book"/>
              <a:cs typeface="Avenir 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4000" y="580571"/>
            <a:ext cx="616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Avenir Book"/>
                <a:cs typeface="Avenir Book"/>
              </a:rPr>
              <a:t>20</a:t>
            </a:r>
            <a:endParaRPr lang="en-US" sz="2800" b="1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45773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xmlns:p14="http://schemas.microsoft.com/office/powerpoint/2010/main" spd="slow" advClick="0" advTm="3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4432" y="2125544"/>
            <a:ext cx="4719350" cy="44597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0501" y="1058408"/>
            <a:ext cx="3039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404040"/>
                </a:solidFill>
                <a:latin typeface="Avenir Book"/>
                <a:cs typeface="Avenir Book"/>
              </a:rPr>
              <a:t>Rereading</a:t>
            </a:r>
            <a:endParaRPr lang="en-US" sz="2400" dirty="0">
              <a:solidFill>
                <a:srgbClr val="404040"/>
              </a:solidFill>
              <a:latin typeface="Avenir Book"/>
              <a:cs typeface="Avenir Book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35663" y="1058408"/>
            <a:ext cx="3039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404040"/>
                </a:solidFill>
                <a:latin typeface="Avenir Book"/>
                <a:cs typeface="Avenir Book"/>
              </a:rPr>
              <a:t>Summarize/Outline</a:t>
            </a:r>
            <a:endParaRPr lang="en-US" sz="2400" dirty="0">
              <a:solidFill>
                <a:srgbClr val="404040"/>
              </a:solidFill>
              <a:latin typeface="Avenir Book"/>
              <a:cs typeface="Avenir Book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2858" y="2109158"/>
            <a:ext cx="3039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404040"/>
                </a:solidFill>
                <a:latin typeface="Avenir Book"/>
                <a:cs typeface="Avenir Book"/>
              </a:rPr>
              <a:t>Highlight/Underline</a:t>
            </a:r>
            <a:endParaRPr lang="en-US" sz="2400" dirty="0">
              <a:solidFill>
                <a:srgbClr val="404040"/>
              </a:solidFill>
              <a:latin typeface="Avenir Book"/>
              <a:cs typeface="Avenir Book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44012" y="2387154"/>
            <a:ext cx="25027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404040"/>
                </a:solidFill>
                <a:latin typeface="Avenir Book"/>
                <a:cs typeface="Avenir Book"/>
              </a:rPr>
              <a:t>Practice tests (after studying)</a:t>
            </a:r>
            <a:endParaRPr lang="en-US" sz="2400" dirty="0">
              <a:solidFill>
                <a:srgbClr val="404040"/>
              </a:solidFill>
              <a:latin typeface="Avenir Book"/>
              <a:cs typeface="Avenir Book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766" y="3889733"/>
            <a:ext cx="30399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404040"/>
                </a:solidFill>
                <a:latin typeface="Avenir Book"/>
                <a:cs typeface="Avenir Book"/>
              </a:rPr>
              <a:t>Immerse self into one topic at a time</a:t>
            </a:r>
            <a:endParaRPr lang="en-US" sz="2400" dirty="0">
              <a:solidFill>
                <a:srgbClr val="404040"/>
              </a:solidFill>
              <a:latin typeface="Avenir Book"/>
              <a:cs typeface="Avenir Book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89533" y="4582230"/>
            <a:ext cx="3039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404040"/>
                </a:solidFill>
                <a:latin typeface="Avenir Book"/>
                <a:cs typeface="Avenir Book"/>
              </a:rPr>
              <a:t>Repetition</a:t>
            </a:r>
            <a:endParaRPr lang="en-US" sz="2400" dirty="0">
              <a:solidFill>
                <a:srgbClr val="404040"/>
              </a:solidFill>
              <a:latin typeface="Avenir Book"/>
              <a:cs typeface="Avenir Book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1766" y="102194"/>
            <a:ext cx="83375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C0504D"/>
                </a:solidFill>
                <a:latin typeface="Avenir Black"/>
                <a:cs typeface="Avenir Black"/>
              </a:rPr>
              <a:t>How Do We Learn?</a:t>
            </a:r>
            <a:endParaRPr lang="en-US" sz="4800" b="1" dirty="0">
              <a:solidFill>
                <a:srgbClr val="C0504D"/>
              </a:solidFill>
              <a:latin typeface="Avenir Black"/>
              <a:cs typeface="Avenir Black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4220" y="61864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Avenir Book"/>
              <a:cs typeface="Avenir Book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5119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4432" y="2125544"/>
            <a:ext cx="4719350" cy="4459786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406215"/>
            <a:ext cx="914399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 smtClean="0">
                <a:solidFill>
                  <a:schemeClr val="accent2"/>
                </a:solidFill>
                <a:latin typeface="Avenir Black"/>
                <a:cs typeface="Avenir Black"/>
              </a:rPr>
              <a:t>“Make Learning Easy”</a:t>
            </a:r>
            <a:endParaRPr lang="en-US" sz="6000" b="1" dirty="0">
              <a:solidFill>
                <a:schemeClr val="accent2"/>
              </a:solidFill>
              <a:latin typeface="Avenir Black"/>
              <a:cs typeface="Avenir Black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68280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50571" y="2434862"/>
            <a:ext cx="549728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alibri Light"/>
                <a:cs typeface="Calibri Light"/>
              </a:rPr>
              <a:t>Recall all the words you were asked to judge</a:t>
            </a:r>
            <a:endParaRPr lang="en-US" sz="4400" dirty="0">
              <a:latin typeface="Calibri Ligh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133187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9714" y="610136"/>
            <a:ext cx="7311572" cy="6001642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en-US" sz="3200" dirty="0" smtClean="0">
                <a:latin typeface="Avenir Book"/>
                <a:cs typeface="Avenir Book"/>
              </a:rPr>
              <a:t>Rock</a:t>
            </a:r>
          </a:p>
          <a:p>
            <a:r>
              <a:rPr lang="en-US" sz="3200" dirty="0" smtClean="0">
                <a:latin typeface="Avenir Book"/>
                <a:cs typeface="Avenir Book"/>
              </a:rPr>
              <a:t>Turtle</a:t>
            </a:r>
          </a:p>
          <a:p>
            <a:r>
              <a:rPr lang="en-US" sz="3200" dirty="0" smtClean="0">
                <a:latin typeface="Avenir Book"/>
                <a:cs typeface="Avenir Book"/>
              </a:rPr>
              <a:t>Bamboo</a:t>
            </a:r>
          </a:p>
          <a:p>
            <a:r>
              <a:rPr lang="en-US" sz="3200" dirty="0" smtClean="0">
                <a:latin typeface="Avenir Book"/>
                <a:cs typeface="Avenir Book"/>
              </a:rPr>
              <a:t>Donkey</a:t>
            </a:r>
          </a:p>
          <a:p>
            <a:r>
              <a:rPr lang="en-US" sz="3200" dirty="0" smtClean="0">
                <a:latin typeface="Avenir Book"/>
                <a:cs typeface="Avenir Book"/>
              </a:rPr>
              <a:t>Vase</a:t>
            </a:r>
          </a:p>
          <a:p>
            <a:r>
              <a:rPr lang="en-US" sz="3200" dirty="0" smtClean="0">
                <a:latin typeface="Avenir Book"/>
                <a:cs typeface="Avenir Book"/>
              </a:rPr>
              <a:t>Fern</a:t>
            </a:r>
          </a:p>
          <a:p>
            <a:r>
              <a:rPr lang="en-US" sz="3200" dirty="0" smtClean="0">
                <a:latin typeface="Avenir Book"/>
                <a:cs typeface="Avenir Book"/>
              </a:rPr>
              <a:t>Bench</a:t>
            </a:r>
          </a:p>
          <a:p>
            <a:r>
              <a:rPr lang="en-US" sz="3200" dirty="0" smtClean="0">
                <a:latin typeface="Avenir Book"/>
                <a:cs typeface="Avenir Book"/>
              </a:rPr>
              <a:t>Paper</a:t>
            </a:r>
          </a:p>
          <a:p>
            <a:r>
              <a:rPr lang="en-US" sz="3200" dirty="0" smtClean="0">
                <a:latin typeface="Avenir Book"/>
                <a:cs typeface="Avenir Book"/>
              </a:rPr>
              <a:t>Flag</a:t>
            </a:r>
          </a:p>
          <a:p>
            <a:r>
              <a:rPr lang="en-US" sz="3200" dirty="0" smtClean="0">
                <a:latin typeface="Avenir Book"/>
                <a:cs typeface="Avenir Book"/>
              </a:rPr>
              <a:t>Lion</a:t>
            </a:r>
          </a:p>
          <a:p>
            <a:endParaRPr lang="en-US" sz="3200" dirty="0">
              <a:latin typeface="Avenir Book"/>
              <a:cs typeface="Avenir Book"/>
            </a:endParaRPr>
          </a:p>
          <a:p>
            <a:endParaRPr lang="en-US" sz="3200" dirty="0" smtClean="0">
              <a:latin typeface="Avenir Book"/>
              <a:cs typeface="Avenir Book"/>
            </a:endParaRPr>
          </a:p>
          <a:p>
            <a:r>
              <a:rPr lang="en-US" sz="3200" dirty="0" smtClean="0">
                <a:latin typeface="Avenir Book"/>
                <a:cs typeface="Avenir Book"/>
              </a:rPr>
              <a:t>Cloud</a:t>
            </a:r>
          </a:p>
          <a:p>
            <a:r>
              <a:rPr lang="en-US" sz="3200" dirty="0" smtClean="0">
                <a:latin typeface="Avenir Book"/>
                <a:cs typeface="Avenir Book"/>
              </a:rPr>
              <a:t>Stove</a:t>
            </a:r>
          </a:p>
          <a:p>
            <a:r>
              <a:rPr lang="en-US" sz="3200" dirty="0" smtClean="0">
                <a:latin typeface="Avenir Book"/>
                <a:cs typeface="Avenir Book"/>
              </a:rPr>
              <a:t>Duck</a:t>
            </a:r>
          </a:p>
          <a:p>
            <a:r>
              <a:rPr lang="en-US" sz="3200" dirty="0" smtClean="0">
                <a:latin typeface="Avenir Book"/>
                <a:cs typeface="Avenir Book"/>
              </a:rPr>
              <a:t>Elephant</a:t>
            </a:r>
          </a:p>
          <a:p>
            <a:r>
              <a:rPr lang="en-US" sz="3200" dirty="0" smtClean="0">
                <a:latin typeface="Avenir Book"/>
                <a:cs typeface="Avenir Book"/>
              </a:rPr>
              <a:t>Grass</a:t>
            </a:r>
          </a:p>
          <a:p>
            <a:r>
              <a:rPr lang="en-US" sz="3200" dirty="0" smtClean="0">
                <a:latin typeface="Avenir Book"/>
                <a:cs typeface="Avenir Book"/>
              </a:rPr>
              <a:t>Mouse</a:t>
            </a:r>
          </a:p>
          <a:p>
            <a:r>
              <a:rPr lang="en-US" sz="3200" dirty="0" smtClean="0">
                <a:latin typeface="Avenir Book"/>
                <a:cs typeface="Avenir Book"/>
              </a:rPr>
              <a:t>Wallet</a:t>
            </a:r>
          </a:p>
          <a:p>
            <a:r>
              <a:rPr lang="en-US" sz="3200" dirty="0" smtClean="0">
                <a:latin typeface="Avenir Book"/>
                <a:cs typeface="Avenir Book"/>
              </a:rPr>
              <a:t>House</a:t>
            </a:r>
          </a:p>
          <a:p>
            <a:r>
              <a:rPr lang="en-US" sz="3200" dirty="0" smtClean="0">
                <a:latin typeface="Avenir Book"/>
                <a:cs typeface="Avenir Book"/>
              </a:rPr>
              <a:t>Daisy</a:t>
            </a:r>
          </a:p>
          <a:p>
            <a:r>
              <a:rPr lang="en-US" sz="3200" dirty="0" smtClean="0">
                <a:latin typeface="Avenir Book"/>
                <a:cs typeface="Avenir Book"/>
              </a:rPr>
              <a:t>Flute</a:t>
            </a:r>
          </a:p>
          <a:p>
            <a:endParaRPr lang="en-US" sz="1600" dirty="0">
              <a:latin typeface="Avenir Book"/>
              <a:cs typeface="Avenir Book"/>
            </a:endParaRPr>
          </a:p>
        </p:txBody>
      </p:sp>
      <p:sp>
        <p:nvSpPr>
          <p:cNvPr id="2" name="Explosion 1 1"/>
          <p:cNvSpPr/>
          <p:nvPr/>
        </p:nvSpPr>
        <p:spPr>
          <a:xfrm>
            <a:off x="5751286" y="3937001"/>
            <a:ext cx="3247572" cy="2674778"/>
          </a:xfrm>
          <a:prstGeom prst="irregularSeal1">
            <a:avLst/>
          </a:prstGeom>
          <a:solidFill>
            <a:srgbClr val="FEB3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10000"/>
                  </a:schemeClr>
                </a:solidFill>
                <a:latin typeface="Avenir Black"/>
                <a:cs typeface="Avenir Black"/>
              </a:rPr>
              <a:t>How many did you get?</a:t>
            </a:r>
            <a:endParaRPr lang="en-US" b="1" dirty="0">
              <a:solidFill>
                <a:schemeClr val="bg2">
                  <a:lumMod val="10000"/>
                </a:schemeClr>
              </a:solidFill>
              <a:latin typeface="Avenir Black"/>
              <a:cs typeface="Avenir Black"/>
            </a:endParaRPr>
          </a:p>
        </p:txBody>
      </p:sp>
    </p:spTree>
    <p:extLst>
      <p:ext uri="{BB962C8B-B14F-4D97-AF65-F5344CB8AC3E}">
        <p14:creationId xmlns:p14="http://schemas.microsoft.com/office/powerpoint/2010/main" val="3718247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2444036"/>
              </p:ext>
            </p:extLst>
          </p:nvPr>
        </p:nvGraphicFramePr>
        <p:xfrm>
          <a:off x="1270000" y="943429"/>
          <a:ext cx="6821714" cy="54428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ound Same Side Corner Rectangle 5"/>
          <p:cNvSpPr/>
          <p:nvPr/>
        </p:nvSpPr>
        <p:spPr>
          <a:xfrm>
            <a:off x="6460123" y="1774100"/>
            <a:ext cx="983848" cy="3513428"/>
          </a:xfrm>
          <a:prstGeom prst="round2Same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/>
              <a:cs typeface="Calibri"/>
            </a:endParaRPr>
          </a:p>
        </p:txBody>
      </p:sp>
      <p:sp>
        <p:nvSpPr>
          <p:cNvPr id="7" name="Round Same Side Corner Rectangle 6"/>
          <p:cNvSpPr/>
          <p:nvPr/>
        </p:nvSpPr>
        <p:spPr>
          <a:xfrm>
            <a:off x="3894242" y="3334178"/>
            <a:ext cx="983848" cy="1953349"/>
          </a:xfrm>
          <a:prstGeom prst="round2Same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/>
              <a:cs typeface="Calibri"/>
            </a:endParaRPr>
          </a:p>
        </p:txBody>
      </p:sp>
      <p:sp>
        <p:nvSpPr>
          <p:cNvPr id="8" name="Round Same Side Corner Rectangle 7"/>
          <p:cNvSpPr/>
          <p:nvPr/>
        </p:nvSpPr>
        <p:spPr>
          <a:xfrm>
            <a:off x="2895092" y="1774100"/>
            <a:ext cx="1814717" cy="448686"/>
          </a:xfrm>
          <a:prstGeom prst="round2Same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/>
              <a:cs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03192" y="6433970"/>
            <a:ext cx="413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7F7F7F"/>
                </a:solidFill>
                <a:latin typeface="Avenir Book"/>
                <a:cs typeface="Avenir Book"/>
              </a:rPr>
              <a:t>| </a:t>
            </a:r>
            <a:r>
              <a:rPr lang="en-US" dirty="0" err="1" smtClean="0">
                <a:solidFill>
                  <a:srgbClr val="7F7F7F"/>
                </a:solidFill>
                <a:latin typeface="Avenir Book"/>
                <a:cs typeface="Avenir Book"/>
              </a:rPr>
              <a:t>Craik</a:t>
            </a:r>
            <a:r>
              <a:rPr lang="en-US" dirty="0" smtClean="0">
                <a:solidFill>
                  <a:srgbClr val="7F7F7F"/>
                </a:solidFill>
                <a:latin typeface="Avenir Book"/>
                <a:cs typeface="Avenir Book"/>
              </a:rPr>
              <a:t> &amp; </a:t>
            </a:r>
            <a:r>
              <a:rPr lang="en-US" dirty="0" err="1" smtClean="0">
                <a:solidFill>
                  <a:srgbClr val="7F7F7F"/>
                </a:solidFill>
                <a:latin typeface="Avenir Book"/>
                <a:cs typeface="Avenir Book"/>
              </a:rPr>
              <a:t>Tulving</a:t>
            </a:r>
            <a:r>
              <a:rPr lang="en-US" dirty="0" smtClean="0">
                <a:solidFill>
                  <a:srgbClr val="7F7F7F"/>
                </a:solidFill>
                <a:latin typeface="Avenir Book"/>
                <a:cs typeface="Avenir Book"/>
              </a:rPr>
              <a:t>, 1975 </a:t>
            </a:r>
            <a:r>
              <a:rPr lang="en-US" dirty="0">
                <a:solidFill>
                  <a:srgbClr val="7F7F7F"/>
                </a:solidFill>
                <a:latin typeface="Avenir Book"/>
                <a:cs typeface="Avenir Book"/>
              </a:rPr>
              <a:t>|</a:t>
            </a:r>
          </a:p>
        </p:txBody>
      </p:sp>
    </p:spTree>
    <p:extLst>
      <p:ext uri="{BB962C8B-B14F-4D97-AF65-F5344CB8AC3E}">
        <p14:creationId xmlns:p14="http://schemas.microsoft.com/office/powerpoint/2010/main" val="1972162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44015"/>
              </p:ext>
            </p:extLst>
          </p:nvPr>
        </p:nvGraphicFramePr>
        <p:xfrm>
          <a:off x="1270000" y="943429"/>
          <a:ext cx="6821714" cy="54428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503192" y="6433970"/>
            <a:ext cx="413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7F7F7F"/>
                </a:solidFill>
                <a:latin typeface="Avenir Book"/>
                <a:cs typeface="Avenir Book"/>
              </a:rPr>
              <a:t>| </a:t>
            </a:r>
            <a:r>
              <a:rPr lang="en-US" dirty="0" err="1" smtClean="0">
                <a:solidFill>
                  <a:srgbClr val="7F7F7F"/>
                </a:solidFill>
                <a:latin typeface="Avenir Book"/>
                <a:cs typeface="Avenir Book"/>
              </a:rPr>
              <a:t>Craik</a:t>
            </a:r>
            <a:r>
              <a:rPr lang="en-US" dirty="0" smtClean="0">
                <a:solidFill>
                  <a:srgbClr val="7F7F7F"/>
                </a:solidFill>
                <a:latin typeface="Avenir Book"/>
                <a:cs typeface="Avenir Book"/>
              </a:rPr>
              <a:t> &amp; </a:t>
            </a:r>
            <a:r>
              <a:rPr lang="en-US" dirty="0" err="1" smtClean="0">
                <a:solidFill>
                  <a:srgbClr val="7F7F7F"/>
                </a:solidFill>
                <a:latin typeface="Avenir Book"/>
                <a:cs typeface="Avenir Book"/>
              </a:rPr>
              <a:t>Tulving</a:t>
            </a:r>
            <a:r>
              <a:rPr lang="en-US" dirty="0" smtClean="0">
                <a:solidFill>
                  <a:srgbClr val="7F7F7F"/>
                </a:solidFill>
                <a:latin typeface="Avenir Book"/>
                <a:cs typeface="Avenir Book"/>
              </a:rPr>
              <a:t>, 1975 </a:t>
            </a:r>
            <a:r>
              <a:rPr lang="en-US" dirty="0">
                <a:solidFill>
                  <a:srgbClr val="7F7F7F"/>
                </a:solidFill>
                <a:latin typeface="Avenir Book"/>
                <a:cs typeface="Avenir Book"/>
              </a:rPr>
              <a:t>|</a:t>
            </a:r>
          </a:p>
        </p:txBody>
      </p:sp>
    </p:spTree>
    <p:extLst>
      <p:ext uri="{BB962C8B-B14F-4D97-AF65-F5344CB8AC3E}">
        <p14:creationId xmlns:p14="http://schemas.microsoft.com/office/powerpoint/2010/main" val="37012801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875435"/>
            <a:ext cx="7620000" cy="5067300"/>
          </a:xfrm>
          <a:prstGeom prst="rect">
            <a:avLst/>
          </a:prstGeom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1570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50571" y="2888434"/>
            <a:ext cx="54972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Avenir Book"/>
                <a:cs typeface="Avenir Book"/>
              </a:rPr>
              <a:t>rock</a:t>
            </a:r>
            <a:endParaRPr lang="en-US" sz="4400" dirty="0">
              <a:latin typeface="Avenir Book"/>
              <a:cs typeface="Avenir Book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4000" y="580571"/>
            <a:ext cx="616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Avenir Book"/>
                <a:cs typeface="Avenir Book"/>
              </a:rPr>
              <a:t>1</a:t>
            </a:r>
            <a:endParaRPr lang="en-US" sz="2800" b="1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1473669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xmlns:p14="http://schemas.microsoft.com/office/powerpoint/2010/main" spd="slow" advClick="0" advTm="3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738712" y="1415587"/>
            <a:ext cx="7647972" cy="93931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>
                    <a:lumMod val="85000"/>
                    <a:lumOff val="15000"/>
                  </a:schemeClr>
                </a:solidFill>
                <a:latin typeface="Avenir Book"/>
                <a:ea typeface="+mj-ea"/>
                <a:cs typeface="Avenir Book"/>
              </a:defRPr>
            </a:lvl1pPr>
          </a:lstStyle>
          <a:p>
            <a:r>
              <a:rPr lang="en-US" dirty="0" smtClean="0">
                <a:solidFill>
                  <a:srgbClr val="800000"/>
                </a:solidFill>
                <a:latin typeface="Avenir Black"/>
                <a:cs typeface="Avenir Black"/>
              </a:rPr>
              <a:t>Mindset + Toolset</a:t>
            </a:r>
            <a:endParaRPr lang="en-US" dirty="0">
              <a:solidFill>
                <a:srgbClr val="800000"/>
              </a:solidFill>
              <a:latin typeface="Avenir Black"/>
              <a:cs typeface="Avenir Black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5800" y="2910557"/>
            <a:ext cx="7772400" cy="318202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>
                    <a:lumMod val="85000"/>
                    <a:lumOff val="15000"/>
                  </a:schemeClr>
                </a:solidFill>
                <a:latin typeface="Avenir Book"/>
                <a:ea typeface="+mj-ea"/>
                <a:cs typeface="Avenir Book"/>
              </a:defRPr>
            </a:lvl1pPr>
          </a:lstStyle>
          <a:p>
            <a:r>
              <a:rPr lang="en-US" dirty="0" smtClean="0">
                <a:latin typeface="Avenir Black"/>
                <a:cs typeface="Avenir Black"/>
              </a:rPr>
              <a:t>= </a:t>
            </a:r>
            <a:br>
              <a:rPr lang="en-US" dirty="0" smtClean="0">
                <a:latin typeface="Avenir Black"/>
                <a:cs typeface="Avenir Black"/>
              </a:rPr>
            </a:br>
            <a:r>
              <a:rPr lang="en-US" dirty="0" smtClean="0">
                <a:solidFill>
                  <a:srgbClr val="800000"/>
                </a:solidFill>
                <a:latin typeface="Avenir Black"/>
                <a:cs typeface="Avenir Black"/>
              </a:rPr>
              <a:t/>
            </a:r>
            <a:br>
              <a:rPr lang="en-US" dirty="0" smtClean="0">
                <a:solidFill>
                  <a:srgbClr val="800000"/>
                </a:solidFill>
                <a:latin typeface="Avenir Black"/>
                <a:cs typeface="Avenir Black"/>
              </a:rPr>
            </a:br>
            <a:r>
              <a:rPr lang="en-US" dirty="0" smtClean="0">
                <a:solidFill>
                  <a:srgbClr val="800000"/>
                </a:solidFill>
                <a:latin typeface="Avenir Black"/>
                <a:cs typeface="Avenir Black"/>
              </a:rPr>
              <a:t>Study Hard &amp; Study Smart</a:t>
            </a:r>
            <a:endParaRPr lang="en-US" dirty="0">
              <a:solidFill>
                <a:srgbClr val="800000"/>
              </a:solidFill>
              <a:latin typeface="Avenir Black"/>
              <a:cs typeface="Avenir Black"/>
            </a:endParaRPr>
          </a:p>
        </p:txBody>
      </p:sp>
    </p:spTree>
    <p:extLst>
      <p:ext uri="{BB962C8B-B14F-4D97-AF65-F5344CB8AC3E}">
        <p14:creationId xmlns:p14="http://schemas.microsoft.com/office/powerpoint/2010/main" val="405686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50571" y="2888434"/>
            <a:ext cx="54972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Avenir Book"/>
                <a:cs typeface="Avenir Book"/>
              </a:rPr>
              <a:t>turtle</a:t>
            </a:r>
            <a:endParaRPr lang="en-US" sz="4400" dirty="0">
              <a:latin typeface="Avenir Book"/>
              <a:cs typeface="Avenir 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4000" y="580571"/>
            <a:ext cx="616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Avenir Book"/>
                <a:cs typeface="Avenir Book"/>
              </a:rPr>
              <a:t>2</a:t>
            </a:r>
            <a:endParaRPr lang="en-US" sz="2800" b="1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472707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xmlns:p14="http://schemas.microsoft.com/office/powerpoint/2010/main" spd="slow" advClick="0" advTm="3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50571" y="2888434"/>
            <a:ext cx="54972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Avenir Book"/>
                <a:cs typeface="Avenir Book"/>
              </a:rPr>
              <a:t>bamboo</a:t>
            </a:r>
            <a:endParaRPr lang="en-US" sz="4400" dirty="0">
              <a:latin typeface="Avenir Book"/>
              <a:cs typeface="Avenir 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4000" y="580571"/>
            <a:ext cx="616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Avenir Book"/>
                <a:cs typeface="Avenir Book"/>
              </a:rPr>
              <a:t>3</a:t>
            </a:r>
            <a:endParaRPr lang="en-US" sz="2800" b="1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108631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xmlns:p14="http://schemas.microsoft.com/office/powerpoint/2010/main" spd="slow" advClick="0" advTm="3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50571" y="2888434"/>
            <a:ext cx="54972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Avenir Book"/>
                <a:cs typeface="Avenir Book"/>
              </a:rPr>
              <a:t>donkey</a:t>
            </a:r>
            <a:endParaRPr lang="en-US" sz="4400" dirty="0">
              <a:latin typeface="Avenir Book"/>
              <a:cs typeface="Avenir 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4000" y="580571"/>
            <a:ext cx="616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Avenir Book"/>
                <a:cs typeface="Avenir Book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400441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xmlns:p14="http://schemas.microsoft.com/office/powerpoint/2010/main" spd="slow" advClick="0" advTm="3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50571" y="2888434"/>
            <a:ext cx="54972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Avenir Book"/>
                <a:cs typeface="Avenir Book"/>
              </a:rPr>
              <a:t>vase</a:t>
            </a:r>
            <a:endParaRPr lang="en-US" sz="4400" dirty="0">
              <a:latin typeface="Avenir Book"/>
              <a:cs typeface="Avenir 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4000" y="580571"/>
            <a:ext cx="616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Avenir Book"/>
                <a:cs typeface="Avenir Book"/>
              </a:rPr>
              <a:t>5</a:t>
            </a:r>
            <a:endParaRPr lang="en-US" sz="2800" b="1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329168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xmlns:p14="http://schemas.microsoft.com/office/powerpoint/2010/main" spd="slow" advClick="0" advTm="3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50571" y="2888434"/>
            <a:ext cx="54972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Avenir Book"/>
                <a:cs typeface="Avenir Book"/>
              </a:rPr>
              <a:t>fern</a:t>
            </a:r>
            <a:endParaRPr lang="en-US" sz="4400" dirty="0">
              <a:latin typeface="Avenir Book"/>
              <a:cs typeface="Avenir 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4000" y="580571"/>
            <a:ext cx="616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Avenir Book"/>
                <a:cs typeface="Avenir Book"/>
              </a:rPr>
              <a:t>6</a:t>
            </a:r>
            <a:endParaRPr lang="en-US" sz="2800" b="1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48271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xmlns:p14="http://schemas.microsoft.com/office/powerpoint/2010/main" spd="slow" advClick="0" advTm="3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50571" y="2888434"/>
            <a:ext cx="54972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Avenir Book"/>
                <a:cs typeface="Avenir Book"/>
              </a:rPr>
              <a:t>bench</a:t>
            </a:r>
            <a:endParaRPr lang="en-US" sz="4400" dirty="0">
              <a:latin typeface="Avenir Book"/>
              <a:cs typeface="Avenir 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4000" y="580571"/>
            <a:ext cx="616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Avenir Book"/>
                <a:cs typeface="Avenir Book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35559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xmlns:p14="http://schemas.microsoft.com/office/powerpoint/2010/main" spd="slow" advClick="0" advTm="3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1|0.2|0.1|0.1|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147</Words>
  <Application>Microsoft Macintosh PowerPoint</Application>
  <PresentationFormat>On-screen Show (4:3)</PresentationFormat>
  <Paragraphs>88</Paragraphs>
  <Slides>30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Levels of Processing Demo</vt:lpstr>
      <vt:lpstr>Activity!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Levels of Processing Demo</dc:title>
  <dc:creator>Veronica Yan</dc:creator>
  <cp:lastModifiedBy>Veronica Yan</cp:lastModifiedBy>
  <cp:revision>2</cp:revision>
  <dcterms:created xsi:type="dcterms:W3CDTF">2017-02-25T21:08:20Z</dcterms:created>
  <dcterms:modified xsi:type="dcterms:W3CDTF">2017-02-25T21:38:20Z</dcterms:modified>
</cp:coreProperties>
</file>